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6"/>
  </p:notesMasterIdLst>
  <p:sldIdLst>
    <p:sldId id="434" r:id="rId3"/>
    <p:sldId id="435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3" r:id="rId20"/>
    <p:sldId id="454" r:id="rId21"/>
    <p:sldId id="455" r:id="rId22"/>
    <p:sldId id="456" r:id="rId23"/>
    <p:sldId id="457" r:id="rId24"/>
    <p:sldId id="45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3" userDrawn="1">
          <p15:clr>
            <a:srgbClr val="A4A3A4"/>
          </p15:clr>
        </p15:guide>
        <p15:guide id="3" orient="horz" pos="1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E8D"/>
    <a:srgbClr val="9DC3E6"/>
    <a:srgbClr val="F4B183"/>
    <a:srgbClr val="1C3259"/>
    <a:srgbClr val="FEFCD3"/>
    <a:srgbClr val="0075D3"/>
    <a:srgbClr val="00C3B6"/>
    <a:srgbClr val="F3C547"/>
    <a:srgbClr val="FC2A51"/>
    <a:srgbClr val="A5C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3"/>
        <p:guide orient="horz" pos="1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9" name="同心圆 8"/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3.jpeg"/><Relationship Id="rId2" Type="http://schemas.openxmlformats.org/officeDocument/2006/relationships/tags" Target="../tags/tag3.xml"/><Relationship Id="rId16" Type="http://schemas.openxmlformats.org/officeDocument/2006/relationships/notesSlide" Target="../notesSlides/notes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252" y="1234616"/>
            <a:ext cx="104889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模式：又称“真彩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bai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色模式”，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是电脑美工设计人员最熟悉的色彩模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zhi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式。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模式是将红（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daoRed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）、绿（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Green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）、蓝（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Blue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种基本颜色进行颜色加法（加色法），配置出绝大部分肉眼能看到的颜色。（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模式一般用于图像处理）</a:t>
            </a:r>
          </a:p>
        </p:txBody>
      </p:sp>
      <p:sp>
        <p:nvSpPr>
          <p:cNvPr id="17" name="矩形 16"/>
          <p:cNvSpPr/>
          <p:nvPr/>
        </p:nvSpPr>
        <p:spPr>
          <a:xfrm>
            <a:off x="9717578" y="285461"/>
            <a:ext cx="1961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颜色模式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38876" y="1234616"/>
            <a:ext cx="111142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CMYK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模式：这是一种印刷模式，其中的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个字母分别是指青色（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Cyan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）、洋红（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Magenta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）、黄色（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Yellow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）和黑色（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Black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），这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种颜色通过减色法形成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CMYK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颜色模式。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CMYK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模式在本质上与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EGB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模式没有什么区别，只是在产生色彩的原理上有所不同。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9717578" y="285461"/>
            <a:ext cx="1961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颜色模式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3477" y="1314359"/>
            <a:ext cx="104250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灰度模式：这是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处理图像的过程中广泛运用的一种模式。灰度图像中只有灰度颜色儿没有彩色，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将灰度图像看成只有一种颜色通道的数字图像。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9717578" y="285461"/>
            <a:ext cx="1961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颜色模式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32859" y="1809448"/>
            <a:ext cx="10425046" cy="3077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图模式：其是用黑色和白色来表现图像的，不包含灰度和其他颜色，因此它也被称为黑白图像。如果将一幅图像转换成位图模式，应首先将其转换成灰度模式。</a:t>
            </a:r>
          </a:p>
          <a:p>
            <a:pPr lvl="0">
              <a:lnSpc>
                <a:spcPct val="200000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颜色模式：这个模式是以一个亮度分量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以及两个颜色分量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来表示颜色的。通常情况下，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模式很少使用。该模式是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的内部颜色模式，它是图像由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模式转换为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CMYK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模式的中间模式。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9717578" y="285461"/>
            <a:ext cx="1961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颜色模式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图片 13" descr="IMG_256"/>
          <p:cNvPicPr>
            <a:picLocks noChangeAspect="1"/>
          </p:cNvPicPr>
          <p:nvPr/>
        </p:nvPicPr>
        <p:blipFill>
          <a:blip r:embed="rId3"/>
          <a:srcRect t="10697" b="7375"/>
          <a:stretch>
            <a:fillRect/>
          </a:stretch>
        </p:blipFill>
        <p:spPr>
          <a:xfrm>
            <a:off x="5869940" y="2210435"/>
            <a:ext cx="6322060" cy="290576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05923" y="1803343"/>
            <a:ext cx="55084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图像分辨率是指位图图像中的细节精细度，测量单位是像素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英寸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(ppi)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。每英寸的像素越多，分辨率越高。一般来说，图像的分辨率越高，得到的印刷图像的质量就越好。</a:t>
            </a:r>
          </a:p>
        </p:txBody>
      </p:sp>
      <p:sp>
        <p:nvSpPr>
          <p:cNvPr id="17" name="矩形 16"/>
          <p:cNvSpPr/>
          <p:nvPr/>
        </p:nvSpPr>
        <p:spPr>
          <a:xfrm>
            <a:off x="9385069" y="285461"/>
            <a:ext cx="2294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图像分辨率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s://wkbjcloudbos.bdimg.com/v1/docconvert2898/wk/c598854c7a35b456ec4b4ea30a4a645d/0.png?responseContentType=image%2Fpng&amp;responseCacheControl=max-age%3D3888000&amp;responseExpires=Thu%2C%2001%20Oct%202020%2017%3A04%3A12%20%2B0800&amp;authorization=bce-auth-v1%2Ffa1126e91489401fa7cc85045ce7179e%2F2020-08-17T09%3A04%3A12Z%2F3600%2Fhost%2Fb595d8095d814d074cc1e9a7989aa1ebb34ab46dfb8b9d30fc4e3a48866d4807&amp;x-bce-range=0-32449&amp;token=eyJ0eXAiOiJKSVQiLCJ2ZXIiOiIxLjAiLCJhbGciOiJIUzI1NiIsImV4cCI6MTU5NzY1ODY1MiwidXJpIjp0cnVlLCJwYXJhbXMiOlsicmVzcG9uc2VDb250ZW50VHlwZSIsInJlc3BvbnNlQ2FjaGVDb250cm9sIiwicmVzcG9uc2VFeHBpcmVzIiwieC1iY2UtcmFuZ2UiXX0%3D.NcwVKIszCGnBQ0Ug0hfBlkGXRH2JhiNfVOjJINb%2Blx0%3D.159765865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r="59629" b="80652"/>
          <a:stretch>
            <a:fillRect/>
          </a:stretch>
        </p:blipFill>
        <p:spPr bwMode="auto">
          <a:xfrm>
            <a:off x="6507798" y="2403593"/>
            <a:ext cx="4124180" cy="17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63782" y="2012903"/>
            <a:ext cx="5508445" cy="2269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包括“横排文字工具”、“直排文字工具”、“横排文字蒙版工具”、“直排文字蒙板工具”；快捷键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【T】</a:t>
            </a:r>
          </a:p>
        </p:txBody>
      </p:sp>
      <p:sp>
        <p:nvSpPr>
          <p:cNvPr id="17" name="矩形 16"/>
          <p:cNvSpPr/>
          <p:nvPr/>
        </p:nvSpPr>
        <p:spPr>
          <a:xfrm>
            <a:off x="6214368" y="285461"/>
            <a:ext cx="5465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文字工具的简单介绍和使用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96130" y="1717294"/>
            <a:ext cx="103997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若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要创建段落文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字，先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取工具箱中的文字工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具，然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后在图像编辑窗口中的合适位置可拖动出一个矩形文本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框，然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后在文本框中输入文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字，当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输入的文字到达文本框边界时可自动换行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最后提交即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可。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200000"/>
              </a:lnSpc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希望移动段落文本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框，可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以按住空格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键，此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时拖动鼠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标，文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本框会同时被移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文本编辑状态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下，按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CTRL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键的同时拖动文本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框，也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可调整文本框的位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置，而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无需切换至移动工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具。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14368" y="285461"/>
            <a:ext cx="5465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文字工具的简单介绍和使用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716915" y="1155700"/>
            <a:ext cx="165989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16915" y="2120265"/>
            <a:ext cx="4173855" cy="307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对话框中选择素材存储位置，选择素材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“3-1-01”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，然后单击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按钮，打开素材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3-1-01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（左）所示。单击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对话框中设置各项参数，然后单击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（右）所示。</a:t>
            </a:r>
          </a:p>
        </p:txBody>
      </p:sp>
      <p:pic>
        <p:nvPicPr>
          <p:cNvPr id="32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930" y="2447290"/>
            <a:ext cx="3613785" cy="2009140"/>
          </a:xfrm>
          <a:prstGeom prst="rect">
            <a:avLst/>
          </a:prstGeom>
        </p:spPr>
      </p:pic>
      <p:pic>
        <p:nvPicPr>
          <p:cNvPr id="36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8875" y="2447290"/>
            <a:ext cx="3194685" cy="19189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32015" y="49923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3-1-2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打开素材并新建画布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716915" y="2120265"/>
            <a:ext cx="4173855" cy="307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）选择摩棒工具，在空白处单击，按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“Shift+Ctrl+I”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进行反选，并按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Ctrl+C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将选区复制。选择新建的画布，按住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Ctrl+V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将多功能腰包选区复制到新建文件中，按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“Ctrl+T”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调整选区大小，按回车确定位置，如图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32015" y="49923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3-1-3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复制选区</a:t>
            </a:r>
          </a:p>
        </p:txBody>
      </p:sp>
      <p:pic>
        <p:nvPicPr>
          <p:cNvPr id="38" name="图片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300" y="2120265"/>
            <a:ext cx="5003165" cy="2731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716915" y="2120265"/>
            <a:ext cx="4173855" cy="307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）选择矩形选框工具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，在多功能腰包的上方绘制一个矩形，如图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（左）所示。单击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新建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命令，新建一个图层，在新图层中单击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填充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命令，填充颜色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RGB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236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（右）所示。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32015" y="49923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3-1-4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绘制并填充矩形</a:t>
            </a:r>
          </a:p>
        </p:txBody>
      </p:sp>
      <p:pic>
        <p:nvPicPr>
          <p:cNvPr id="40" name="图片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470" y="2444115"/>
            <a:ext cx="2944495" cy="1607185"/>
          </a:xfrm>
          <a:prstGeom prst="rect">
            <a:avLst/>
          </a:prstGeom>
        </p:spPr>
      </p:pic>
      <p:pic>
        <p:nvPicPr>
          <p:cNvPr id="41" name="图片 41"/>
          <p:cNvPicPr>
            <a:picLocks noChangeAspect="1"/>
          </p:cNvPicPr>
          <p:nvPr/>
        </p:nvPicPr>
        <p:blipFill>
          <a:blip r:embed="rId5"/>
          <a:srcRect l="1596" t="990" r="1646" b="1980"/>
          <a:stretch>
            <a:fillRect/>
          </a:stretch>
        </p:blipFill>
        <p:spPr>
          <a:xfrm>
            <a:off x="8529955" y="2444115"/>
            <a:ext cx="2143760" cy="1655445"/>
          </a:xfrm>
          <a:prstGeom prst="rect">
            <a:avLst/>
          </a:prstGeom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320322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多功能腰包主图设计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6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   </a:t>
            </a:r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8"/>
          <p:cNvPicPr>
            <a:picLocks noChangeAspect="1"/>
          </p:cNvPicPr>
          <p:nvPr/>
        </p:nvPicPr>
        <p:blipFill>
          <a:blip r:embed="rId3"/>
          <a:srcRect l="1264" t="6236" r="1627" b="-1"/>
          <a:stretch>
            <a:fillRect/>
          </a:stretch>
        </p:blipFill>
        <p:spPr>
          <a:xfrm>
            <a:off x="5896611" y="2094658"/>
            <a:ext cx="3947160" cy="3544570"/>
          </a:xfrm>
          <a:prstGeom prst="rect">
            <a:avLst/>
          </a:prstGeom>
          <a:ln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1473373" y="1464216"/>
            <a:ext cx="9879965" cy="7416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）在图层窗口，调整图层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和图层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的顺序，如图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20599" y="5769322"/>
            <a:ext cx="1994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3-1-5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调整图层</a:t>
            </a:r>
          </a:p>
        </p:txBody>
      </p:sp>
      <p:pic>
        <p:nvPicPr>
          <p:cNvPr id="45" name="图片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6286" y="2327679"/>
            <a:ext cx="3314700" cy="324231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683664" y="1484688"/>
            <a:ext cx="4561666" cy="29229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）选择横排文字工具，在绿色矩形中上半部分输入文字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青春活力苹果绿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，字体大小如图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（左）所示。选择横排文字工具，在绿色矩形中下半部分输入文字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阔动户外多功能腰包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，字体大小如图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（右）所示。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533294" y="5216210"/>
            <a:ext cx="2151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3-1-6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字体属性</a:t>
            </a:r>
          </a:p>
        </p:txBody>
      </p:sp>
      <p:pic>
        <p:nvPicPr>
          <p:cNvPr id="50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903" y="1748367"/>
            <a:ext cx="2599055" cy="3232785"/>
          </a:xfrm>
          <a:prstGeom prst="rect">
            <a:avLst/>
          </a:prstGeom>
        </p:spPr>
      </p:pic>
      <p:pic>
        <p:nvPicPr>
          <p:cNvPr id="59" name="图片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9740" y="1725277"/>
            <a:ext cx="2599055" cy="323278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775133" y="1554480"/>
            <a:ext cx="5913336" cy="29229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）效果如图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3-1-7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所示。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”|“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存储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命令，在弹出的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另存为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对话框中选择存储位置，输入文件名，选择文件类型，单击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保存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即可。</a:t>
            </a:r>
          </a:p>
          <a:p>
            <a:pPr>
              <a:lnSpc>
                <a:spcPct val="20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82676" y="5199438"/>
            <a:ext cx="2151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3-1-7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文字效果</a:t>
            </a:r>
          </a:p>
        </p:txBody>
      </p:sp>
      <p:pic>
        <p:nvPicPr>
          <p:cNvPr id="60" name="图片 60"/>
          <p:cNvPicPr>
            <a:picLocks noChangeAspect="1"/>
          </p:cNvPicPr>
          <p:nvPr/>
        </p:nvPicPr>
        <p:blipFill>
          <a:blip r:embed="rId4"/>
          <a:srcRect t="6616" r="2080"/>
          <a:stretch>
            <a:fillRect/>
          </a:stretch>
        </p:blipFill>
        <p:spPr>
          <a:xfrm>
            <a:off x="6796884" y="1637607"/>
            <a:ext cx="3733205" cy="3454054"/>
          </a:xfrm>
          <a:prstGeom prst="rect">
            <a:avLst/>
          </a:prstGeom>
          <a:ln>
            <a:noFill/>
          </a:ln>
        </p:spPr>
      </p:pic>
      <p:sp>
        <p:nvSpPr>
          <p:cNvPr id="17" name="矩形 16"/>
          <p:cNvSpPr/>
          <p:nvPr/>
        </p:nvSpPr>
        <p:spPr>
          <a:xfrm>
            <a:off x="7232015" y="285461"/>
            <a:ext cx="4447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多功能腰包主图设计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401885" y="1263607"/>
            <a:ext cx="328215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认识主图及其尺寸</a:t>
            </a: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401885" y="2074692"/>
            <a:ext cx="408582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图像格式</a:t>
            </a:r>
          </a:p>
        </p:txBody>
      </p:sp>
      <p:sp>
        <p:nvSpPr>
          <p:cNvPr id="13" name="PA-矩形 16"/>
          <p:cNvSpPr/>
          <p:nvPr>
            <p:custDataLst>
              <p:tags r:id="rId5"/>
            </p:custDataLst>
          </p:nvPr>
        </p:nvSpPr>
        <p:spPr>
          <a:xfrm>
            <a:off x="7401885" y="2885777"/>
            <a:ext cx="355884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颜色模式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18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6448029" y="1123389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>
            <p:custDataLst>
              <p:tags r:id="rId7"/>
            </p:custDataLst>
          </p:nvPr>
        </p:nvSpPr>
        <p:spPr>
          <a:xfrm>
            <a:off x="6448029" y="1934475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19"/>
          <p:cNvSpPr/>
          <p:nvPr>
            <p:custDataLst>
              <p:tags r:id="rId8"/>
            </p:custDataLst>
          </p:nvPr>
        </p:nvSpPr>
        <p:spPr>
          <a:xfrm>
            <a:off x="6448029" y="2745561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PA-矩形 12"/>
          <p:cNvSpPr/>
          <p:nvPr>
            <p:custDataLst>
              <p:tags r:id="rId9"/>
            </p:custDataLst>
          </p:nvPr>
        </p:nvSpPr>
        <p:spPr>
          <a:xfrm>
            <a:off x="7401885" y="3696862"/>
            <a:ext cx="3282157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图像分辨率</a:t>
            </a:r>
          </a:p>
        </p:txBody>
      </p:sp>
      <p:sp>
        <p:nvSpPr>
          <p:cNvPr id="15" name="PA-矩形 14"/>
          <p:cNvSpPr/>
          <p:nvPr>
            <p:custDataLst>
              <p:tags r:id="rId10"/>
            </p:custDataLst>
          </p:nvPr>
        </p:nvSpPr>
        <p:spPr>
          <a:xfrm>
            <a:off x="7401885" y="4507947"/>
            <a:ext cx="408582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文字工具的简单介绍和使用</a:t>
            </a:r>
          </a:p>
        </p:txBody>
      </p:sp>
      <p:sp>
        <p:nvSpPr>
          <p:cNvPr id="16" name="PA-矩形 16"/>
          <p:cNvSpPr/>
          <p:nvPr>
            <p:custDataLst>
              <p:tags r:id="rId11"/>
            </p:custDataLst>
          </p:nvPr>
        </p:nvSpPr>
        <p:spPr>
          <a:xfrm>
            <a:off x="7401885" y="5319034"/>
            <a:ext cx="355884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多功能腰包主图设计</a:t>
            </a: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>
            <a:off x="6448029" y="3556647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椭圆 21"/>
          <p:cNvSpPr/>
          <p:nvPr>
            <p:custDataLst>
              <p:tags r:id="rId13"/>
            </p:custDataLst>
          </p:nvPr>
        </p:nvSpPr>
        <p:spPr>
          <a:xfrm>
            <a:off x="6448029" y="436773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05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椭圆 22"/>
          <p:cNvSpPr/>
          <p:nvPr>
            <p:custDataLst>
              <p:tags r:id="rId14"/>
            </p:custDataLst>
          </p:nvPr>
        </p:nvSpPr>
        <p:spPr>
          <a:xfrm>
            <a:off x="6448029" y="5178817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06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3" grpId="0"/>
      <p:bldP spid="17" grpId="0" animBg="1"/>
      <p:bldP spid="19" grpId="0" animBg="1"/>
      <p:bldP spid="20" grpId="0" animBg="1"/>
      <p:bldP spid="14" grpId="0"/>
      <p:bldP spid="15" grpId="0"/>
      <p:bldP spid="16" grpId="0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2" name="组合 31"/>
          <p:cNvGrpSpPr/>
          <p:nvPr>
            <p:custDataLst>
              <p:tags r:id="rId1"/>
            </p:custDataLst>
          </p:nvPr>
        </p:nvGrpSpPr>
        <p:grpSpPr>
          <a:xfrm>
            <a:off x="895985" y="1717040"/>
            <a:ext cx="10400030" cy="3534410"/>
            <a:chOff x="1411" y="2704"/>
            <a:chExt cx="16378" cy="4656"/>
          </a:xfrm>
        </p:grpSpPr>
        <p:sp>
          <p:nvSpPr>
            <p:cNvPr id="34" name="矩形 33"/>
            <p:cNvSpPr/>
            <p:nvPr>
              <p:custDataLst>
                <p:tags r:id="rId3"/>
              </p:custDataLst>
            </p:nvPr>
          </p:nvSpPr>
          <p:spPr>
            <a:xfrm>
              <a:off x="1411" y="2704"/>
              <a:ext cx="16378" cy="465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>
              <p:custDataLst>
                <p:tags r:id="rId4"/>
              </p:custDataLst>
            </p:nvPr>
          </p:nvSpPr>
          <p:spPr>
            <a:xfrm>
              <a:off x="1602" y="2899"/>
              <a:ext cx="15978" cy="4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6"/>
            <p:cNvSpPr/>
            <p:nvPr>
              <p:custDataLst>
                <p:tags r:id="rId5"/>
              </p:custDataLst>
            </p:nvPr>
          </p:nvSpPr>
          <p:spPr>
            <a:xfrm>
              <a:off x="1411" y="2705"/>
              <a:ext cx="1064" cy="1064"/>
            </a:xfrm>
            <a:custGeom>
              <a:avLst/>
              <a:gdLst>
                <a:gd name="connsiteX0" fmla="*/ 0 w 675503"/>
                <a:gd name="connsiteY0" fmla="*/ 0 h 675503"/>
                <a:gd name="connsiteX1" fmla="*/ 675503 w 675503"/>
                <a:gd name="connsiteY1" fmla="*/ 0 h 675503"/>
                <a:gd name="connsiteX2" fmla="*/ 0 w 675503"/>
                <a:gd name="connsiteY2" fmla="*/ 675503 h 67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503" h="675503">
                  <a:moveTo>
                    <a:pt x="0" y="0"/>
                  </a:moveTo>
                  <a:lnTo>
                    <a:pt x="675503" y="0"/>
                  </a:lnTo>
                  <a:cubicBezTo>
                    <a:pt x="675503" y="373070"/>
                    <a:pt x="373070" y="675503"/>
                    <a:pt x="0" y="67550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任意多边形: 形状 6"/>
            <p:cNvSpPr/>
            <p:nvPr>
              <p:custDataLst>
                <p:tags r:id="rId6"/>
              </p:custDataLst>
            </p:nvPr>
          </p:nvSpPr>
          <p:spPr>
            <a:xfrm rot="10800000">
              <a:off x="16725" y="6296"/>
              <a:ext cx="1064" cy="1064"/>
            </a:xfrm>
            <a:custGeom>
              <a:avLst/>
              <a:gdLst>
                <a:gd name="connsiteX0" fmla="*/ 0 w 675503"/>
                <a:gd name="connsiteY0" fmla="*/ 0 h 675503"/>
                <a:gd name="connsiteX1" fmla="*/ 675503 w 675503"/>
                <a:gd name="connsiteY1" fmla="*/ 0 h 675503"/>
                <a:gd name="connsiteX2" fmla="*/ 0 w 675503"/>
                <a:gd name="connsiteY2" fmla="*/ 675503 h 67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5503" h="675503">
                  <a:moveTo>
                    <a:pt x="0" y="0"/>
                  </a:moveTo>
                  <a:lnTo>
                    <a:pt x="675503" y="0"/>
                  </a:lnTo>
                  <a:cubicBezTo>
                    <a:pt x="675503" y="373070"/>
                    <a:pt x="373070" y="675503"/>
                    <a:pt x="0" y="675503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9" name="Title 6"/>
          <p:cNvSpPr txBox="1"/>
          <p:nvPr>
            <p:custDataLst>
              <p:tags r:id="rId2"/>
            </p:custDataLst>
          </p:nvPr>
        </p:nvSpPr>
        <p:spPr>
          <a:xfrm>
            <a:off x="1509858" y="2116074"/>
            <a:ext cx="9160221" cy="2671445"/>
          </a:xfrm>
          <a:prstGeom prst="rect">
            <a:avLst/>
          </a:prstGeom>
          <a:noFill/>
        </p:spPr>
        <p:txBody>
          <a:bodyPr wrap="square" lIns="101600" tIns="0" rIns="82550" bIns="0" rtlCol="0" anchor="t" anchorCtr="0">
            <a:sp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394970" lvl="0" indent="-39497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charset="0"/>
              <a:buChar char="m"/>
            </a:pPr>
            <a:r>
              <a:rPr lang="zh-CN" altLang="en-US" sz="1800" spc="16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一张好的淘宝主图就是店铺的门面担当，对客户起到很直接的吸引力。主图就像是一个人在面试时留给面试官的第一印象，假如这个人长相好气质佳绝对会引起大家的兴趣和关注，自然而然想让人进一步了解。</a:t>
            </a:r>
          </a:p>
          <a:p>
            <a:pPr marL="394970" lvl="0" indent="-394970" algn="l" fontAlgn="ctr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Wingdings" panose="05000000000000000000" charset="0"/>
              <a:buChar char="m"/>
            </a:pPr>
            <a:r>
              <a:rPr lang="zh-CN" altLang="en-US" sz="1800" spc="16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同样，一张好的主图也能够提升产品的点击率﹑收藏率和加购率。想要让淘宝给到源源不断的流量，那么就要在前期将点击率把握好。小王要为一个多功能腰包设计主图，通过查阅资料，小王计划为多功能腰包设计，设计相同色调的主图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认识主图及其尺寸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6377" y="2163198"/>
            <a:ext cx="103110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主图主要是用来展示商品概览的图，它显示的位置主要在电脑端页面的侧和手机端的第一屏上。主图的尺寸通常建议使用正方形图片，长宽最大不能超过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5000px,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700px*700px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800px*800px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1000px*1000px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都是符合要求的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总之其原则就是长与宽的比例应是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1:1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认识主图及其尺寸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253" y="1650072"/>
            <a:ext cx="105027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图一定要饱满，把店铺的亮点展示在主图上，在价格差不多的情况下，同样或类似的产品，在主图上表现了卖点的宝贝一般的销售也会比其他的多些，但切记，亮点不是牛皮鲜，不是排的越多越好。</a:t>
            </a:r>
          </a:p>
          <a:p>
            <a:pPr marL="457200" lvl="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的促销信息和亮点一定不要有喧宾夺主的感觉。千万不要别人的主图重复，要独一无二，如果你的主图毫无新意和其他的卖家的重复，在没有价格的优势，到你这里购买的几率，不用多说就应该明白是有多低，这一点做代理的卖家尤其要注意，不要认为上家给你数据包你就简单的上传就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OK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你要想他不止你是给你一家的代理。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96940" y="285461"/>
            <a:ext cx="39825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认识主图及其尺寸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887253" y="1155700"/>
            <a:ext cx="2236510" cy="507831"/>
            <a:chOff x="1446662" y="2076831"/>
            <a:chExt cx="2236510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1446862" y="2076831"/>
              <a:ext cx="22361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46662" y="2130691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淘宝主图如何优化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253" y="1847983"/>
            <a:ext cx="10502798" cy="369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上自己的店铺的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或者名称，背景颜色根据同行或者整个行业以及你店铺来定位。这里说辨识度就是快速让买家清楚的知道我们的店铺名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了解我们，记住我们。从一开始慢慢建立好客户关系，店铺的知名度，属于自己店铺的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重要。买家通过主图就能知道这谁家的宝贝，之前买没没过，或者听别人说过。这是一个辨识度的作用，当然不光是要从主图上做还要从我们的详情页上做。在宝贝描述上那个位置最佳选择，因为买家在下拉看宝贝的同时一定会看的见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963592" y="285461"/>
            <a:ext cx="37158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认识主图及其尺寸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887253" y="1155700"/>
            <a:ext cx="2236510" cy="507831"/>
            <a:chOff x="1446662" y="2076831"/>
            <a:chExt cx="2236510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1446862" y="2076831"/>
              <a:ext cx="22361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46662" y="2130691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淘宝主图如何优化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20503" y="1924920"/>
            <a:ext cx="10502798" cy="3077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PSD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（源文件）：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默认保存的文件格式，可以保留所有图层及其他样式的内容。</a:t>
            </a:r>
          </a:p>
          <a:p>
            <a:pPr lvl="0">
              <a:lnSpc>
                <a:spcPct val="20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（大型源文件）：最高可保存长、宽度不超过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像素的图像文件，此格式用于文件大小超过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千兆的文件。</a:t>
            </a:r>
          </a:p>
          <a:p>
            <a:pPr lvl="0">
              <a:lnSpc>
                <a:spcPct val="20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GIF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GIF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格式因为其采用无损压缩的方式并且支持透明背景和动画，所以被广泛的运用在网络中。</a:t>
            </a:r>
          </a:p>
        </p:txBody>
      </p:sp>
      <p:sp>
        <p:nvSpPr>
          <p:cNvPr id="17" name="矩形 16"/>
          <p:cNvSpPr/>
          <p:nvPr/>
        </p:nvSpPr>
        <p:spPr>
          <a:xfrm>
            <a:off x="9767455" y="285461"/>
            <a:ext cx="191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图像格式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589608" y="1774263"/>
            <a:ext cx="10833693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25256" y="1924921"/>
            <a:ext cx="10833693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72474" y="1990186"/>
            <a:ext cx="10502798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EPS:EPS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格式能同时包含位图图像和矢量图形，并且支持位图、灰度、索引、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CMYK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PEG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JPEG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是一种采用有损压缩方式的文件格式，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JPEG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支持位图、索引、灰度和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模式，但不支持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ALPHA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通道。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：便携文档格式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PDF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GIF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的替代品，可以无损压缩图像，产生透明图形。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641579" y="1745020"/>
            <a:ext cx="10833693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93979" y="1897420"/>
            <a:ext cx="10833693" cy="323850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767455" y="285461"/>
            <a:ext cx="191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图像格式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GUID" val="{4d30088d-dd50-48d5-b10c-7d0a1cbd75f3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，为了演示发布的良好效果，请言简意赅的阐述您的观点。&#10;您的正文已经经简明扼要，字字珠玑，但信息却千丝万缕、错综复杂，需要用更多。"/>
  <p:tag name="KSO_WM_UNIT_NOCLEAR" val="1"/>
  <p:tag name="KSO_WM_UNIT_VALUE" val="13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1_368*f*1"/>
  <p:tag name="KSO_WM_TEMPLATE_CATEGORY" val="mixed"/>
  <p:tag name="KSO_WM_TEMPLATE_INDEX" val="20201941"/>
  <p:tag name="KSO_WM_UNIT_LAYERLEVEL" val="1"/>
  <p:tag name="KSO_WM_TAG_VERSION" val="1.0"/>
  <p:tag name="KSO_WM_BEAUTIFY_FLAG" val="#wm#"/>
  <p:tag name="KSO_WM_UNIT_TEXTBOXSTYLE_GUID" val="{4d30088d-dd50-48d5-b10c-7d0a1cbd75f3}"/>
  <p:tag name="KSO_WM_UNIT_TEXTBOXSTYLE_TEMPLATEID" val="3135558"/>
  <p:tag name="KSO_WM_UNIT_TEXTBOXSTYLE_TYPE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1"/>
  <p:tag name="KSO_WM_UNIT_TEXTBOXSTYLE_ADJUSTLEFT" val="0_-48.32503"/>
  <p:tag name="KSO_WM_UNIT_TEXTBOXSTYLE_ADJUSTTOP" val="0_-31.39999"/>
  <p:tag name="KSO_WM_UNIT_TEXTBOXSTYLE_ADJUSTWIDTH" val="100_97.59998"/>
  <p:tag name="KSO_WM_UNIT_TEXTBOXSTYLE_ADJUSTHEIGTH" val="100_62.8500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mixed20201941_368*i*1"/>
  <p:tag name="KSO_WM_TEMPLATE_CATEGORY" val="mixed"/>
  <p:tag name="KSO_WM_TEMPLATE_INDEX" val="20201941"/>
  <p:tag name="KSO_WM_UNIT_LAYERLEVEL" val="1"/>
  <p:tag name="KSO_WM_TAG_VERSION" val="1.0"/>
  <p:tag name="KSO_WM_BEAUTIFY_FLAG" val="#wm#"/>
  <p:tag name="KSO_WM_UNIT_TEXTBOXSTYLE_GUID" val="{4d30088d-dd50-48d5-b10c-7d0a1cbd75f3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1"/>
  <p:tag name="KSO_WM_UNIT_TEXTBOXSTYLE_ADJUSTLEFT" val="0_-38.77502"/>
  <p:tag name="KSO_WM_UNIT_TEXTBOXSTYLE_ADJUSTTOP" val="0_-21.64999"/>
  <p:tag name="KSO_WM_UNIT_TEXTBOXSTYLE_ADJUSTWIDTH" val="100_77.59998"/>
  <p:tag name="KSO_WM_UNIT_TEXTBOXSTYLE_ADJUSTHEIGTH" val="100_43.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941_368*i*2"/>
  <p:tag name="KSO_WM_TEMPLATE_CATEGORY" val="mixed"/>
  <p:tag name="KSO_WM_TEMPLATE_INDEX" val="20201941"/>
  <p:tag name="KSO_WM_UNIT_LAYERLEVEL" val="1"/>
  <p:tag name="KSO_WM_TAG_VERSION" val="1.0"/>
  <p:tag name="KSO_WM_BEAUTIFY_FLAG" val="#wm#"/>
  <p:tag name="KSO_WM_UNIT_TEXTBOXSTYLE_GUID" val="{4d30088d-dd50-48d5-b10c-7d0a1cbd75f3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1"/>
  <p:tag name="KSO_WM_UNIT_TEXTBOXSTYLE_ADJUSTLEFT" val="0_-48.3196"/>
  <p:tag name="KSO_WM_UNIT_TEXTBOXSTYLE_ADJUSTTOP" val="0_-31.39456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941_368*i*3"/>
  <p:tag name="KSO_WM_TEMPLATE_CATEGORY" val="mixed"/>
  <p:tag name="KSO_WM_TEMPLATE_INDEX" val="20201941"/>
  <p:tag name="KSO_WM_UNIT_LAYERLEVEL" val="1"/>
  <p:tag name="KSO_WM_TAG_VERSION" val="1.0"/>
  <p:tag name="KSO_WM_BEAUTIFY_FLAG" val="#wm#"/>
  <p:tag name="KSO_WM_UNIT_TEXTBOXSTYLE_GUID" val="{4d30088d-dd50-48d5-b10c-7d0a1cbd75f3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1"/>
  <p:tag name="KSO_WM_UNIT_TEXTBOXSTYLE_ADJUSTLEFT" val="100_-3.919617"/>
  <p:tag name="KSO_WM_UNIT_TEXTBOXSTYLE_ADJUSTTOP" val="100_-21.74457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941_368*i*4"/>
  <p:tag name="KSO_WM_TEMPLATE_CATEGORY" val="mixed"/>
  <p:tag name="KSO_WM_TEMPLATE_INDEX" val="20201941"/>
  <p:tag name="KSO_WM_UNIT_LAYERLEVEL" val="1"/>
  <p:tag name="KSO_WM_TAG_VERSION" val="1.0"/>
  <p:tag name="KSO_WM_BEAUTIFY_FLAG" val="#wm#"/>
  <p:tag name="KSO_WM_UNIT_TEXTBOXSTYLE_GUID" val="{4d30088d-dd50-48d5-b10c-7d0a1cbd75f3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51724409448815,&quot;left&quot;:507.7188188976378,&quot;top&quot;:69.69661417322834,&quot;width&quot;:452.2443307086613}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1661</Words>
  <Application>Microsoft Office PowerPoint</Application>
  <PresentationFormat>宽屏</PresentationFormat>
  <Paragraphs>100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iekie jianheiti</vt:lpstr>
      <vt:lpstr>Source Han Sans CN Normal</vt:lpstr>
      <vt:lpstr>zihun59hao-chuangcuhei</vt:lpstr>
      <vt:lpstr>等线</vt:lpstr>
      <vt:lpstr>等线 Light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501</cp:revision>
  <dcterms:created xsi:type="dcterms:W3CDTF">2019-04-09T06:58:00Z</dcterms:created>
  <dcterms:modified xsi:type="dcterms:W3CDTF">2025-02-24T11:26:22Z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406B54BB9D954E639F0A9D253B75700E_12</vt:lpwstr>
  </property>
  <property fmtid="{D5CDD505-2E9C-101B-9397-08002B2CF9AE}" pid="3" name="KSOProductBuildVer">
    <vt:lpwstr>2052-12.1.0.19770</vt:lpwstr>
  </property>
</Properties>
</file>